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6858000" cx="12192000"/>
  <p:notesSz cx="6858000" cy="9144000"/>
  <p:embeddedFontLst>
    <p:embeddedFont>
      <p:font typeface="Play"/>
      <p:regular r:id="rId36"/>
      <p:bold r:id="rId37"/>
    </p:embeddedFont>
    <p:embeddedFont>
      <p:font typeface="Roboto"/>
      <p:regular r:id="rId38"/>
      <p:bold r:id="rId39"/>
      <p:italic r:id="rId40"/>
      <p:boldItalic r:id="rId41"/>
    </p:embeddedFont>
    <p:embeddedFont>
      <p:font typeface="Nunito"/>
      <p:regular r:id="rId42"/>
      <p:bold r:id="rId43"/>
      <p:italic r:id="rId44"/>
      <p:boldItalic r:id="rId45"/>
    </p:embeddedFont>
    <p:embeddedFont>
      <p:font typeface="Manrope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8" roundtripDataSignature="AMtx7misWKKKQyhRGtuCsvjcY/ZI968JV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8356BBA-56E3-4A34-B78E-5A3B61BCEB2D}">
  <a:tblStyle styleId="{78356BBA-56E3-4A34-B78E-5A3B61BCEB2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4.xml"/><Relationship Id="rId42" Type="http://schemas.openxmlformats.org/officeDocument/2006/relationships/font" Target="fonts/Nunito-regular.fntdata"/><Relationship Id="rId41" Type="http://schemas.openxmlformats.org/officeDocument/2006/relationships/font" Target="fonts/Roboto-boldItalic.fntdata"/><Relationship Id="rId22" Type="http://schemas.openxmlformats.org/officeDocument/2006/relationships/slide" Target="slides/slide16.xml"/><Relationship Id="rId44" Type="http://schemas.openxmlformats.org/officeDocument/2006/relationships/font" Target="fonts/Nunito-italic.fntdata"/><Relationship Id="rId21" Type="http://schemas.openxmlformats.org/officeDocument/2006/relationships/slide" Target="slides/slide15.xml"/><Relationship Id="rId43" Type="http://schemas.openxmlformats.org/officeDocument/2006/relationships/font" Target="fonts/Nunito-bold.fntdata"/><Relationship Id="rId24" Type="http://schemas.openxmlformats.org/officeDocument/2006/relationships/slide" Target="slides/slide18.xml"/><Relationship Id="rId46" Type="http://schemas.openxmlformats.org/officeDocument/2006/relationships/font" Target="fonts/Manrope-regular.fntdata"/><Relationship Id="rId23" Type="http://schemas.openxmlformats.org/officeDocument/2006/relationships/slide" Target="slides/slide17.xml"/><Relationship Id="rId45" Type="http://schemas.openxmlformats.org/officeDocument/2006/relationships/font" Target="fonts/Nuni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customschemas.google.com/relationships/presentationmetadata" Target="metadata"/><Relationship Id="rId25" Type="http://schemas.openxmlformats.org/officeDocument/2006/relationships/slide" Target="slides/slide19.xml"/><Relationship Id="rId47" Type="http://schemas.openxmlformats.org/officeDocument/2006/relationships/font" Target="fonts/Manrope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lay-bold.fntdata"/><Relationship Id="rId14" Type="http://schemas.openxmlformats.org/officeDocument/2006/relationships/slide" Target="slides/slide8.xml"/><Relationship Id="rId36" Type="http://schemas.openxmlformats.org/officeDocument/2006/relationships/font" Target="fonts/Play-regular.fntdata"/><Relationship Id="rId17" Type="http://schemas.openxmlformats.org/officeDocument/2006/relationships/slide" Target="slides/slide11.xml"/><Relationship Id="rId39" Type="http://schemas.openxmlformats.org/officeDocument/2006/relationships/font" Target="fonts/Roboto-bold.fntdata"/><Relationship Id="rId16" Type="http://schemas.openxmlformats.org/officeDocument/2006/relationships/slide" Target="slides/slide10.xml"/><Relationship Id="rId38" Type="http://schemas.openxmlformats.org/officeDocument/2006/relationships/font" Target="fonts/Robot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8bd6bba62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8bd6bba62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38bd6bba621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8bd6bba621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8bd6bba621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38bd6bba621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8bd6bba621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8bd6bba621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38bd6bba621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8b09fb9dfe_0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8b09fb9dfe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38b09fb9dfe_0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8b09fb9dfe_0_1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8b09fb9dfe_0_1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8b09fb9dfe_0_1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8b09fb9dfe_0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8b09fb9dfe_0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38b09fb9dfe_0_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8c47165461_0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8c47165461_0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8c47165461_0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8d4bc3a9d2_1_7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8d4bc3a9d2_1_82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8d4bc3a9d2_1_86:notes"/>
          <p:cNvSpPr txBox="1"/>
          <p:nvPr>
            <p:ph idx="1" type="body"/>
          </p:nvPr>
        </p:nvSpPr>
        <p:spPr>
          <a:xfrm>
            <a:off x="2286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8b09fb9dfe_0_1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8b09fb9dfe_0_1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38b09fb9dfe_0_15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8d4bc3a9d2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8d4bc3a9d2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8d4bc3a9d2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8d4bc3a9d2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8d4bc3a9d2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8d4bc3a9d2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8d4bc3a9d2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8d4bc3a9d2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8d4bc3a9d2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8d4bc3a9d2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8d4bc3a9d2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8d4bc3a9d2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8d4bc3a9d2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8d4bc3a9d2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8d4bc3a9d2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8d4bc3a9d2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8c8f7b304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8c8f7b304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38c8f7b304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8d3be944b8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8d3be944b8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38d3be944b8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8b09fb9dfe_0_1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8b09fb9dfe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8b09fb9dfe_0_1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8b09fb9dfe_0_1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8b09fb9dfe_0_1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8b09fb9dfe_0_1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8b09fb9dfe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8b09fb9dfe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38b09fb9dfe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8c47165461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8c4716546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8c47165461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8c47165461_1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8c47165461_1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38c47165461_1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8b09fb9df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g38b09fb9df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89aa233030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389aa233030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389aa233030_0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enerated Slide 1_1_1_TITLEANDBULLETS_A">
  <p:cSld name="TITLE_AND_BODY_2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8d4bc3a9d2_1_144"/>
          <p:cNvSpPr/>
          <p:nvPr>
            <p:ph idx="2" type="pic"/>
          </p:nvPr>
        </p:nvSpPr>
        <p:spPr>
          <a:xfrm>
            <a:off x="5328000" y="0"/>
            <a:ext cx="6864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g38d4bc3a9d2_1_144"/>
          <p:cNvSpPr txBox="1"/>
          <p:nvPr>
            <p:ph type="title"/>
          </p:nvPr>
        </p:nvSpPr>
        <p:spPr>
          <a:xfrm>
            <a:off x="436767" y="454000"/>
            <a:ext cx="4730700" cy="145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91" name="Google Shape;91;g38d4bc3a9d2_1_144"/>
          <p:cNvSpPr txBox="1"/>
          <p:nvPr>
            <p:ph idx="1" type="body"/>
          </p:nvPr>
        </p:nvSpPr>
        <p:spPr>
          <a:xfrm>
            <a:off x="436767" y="2155528"/>
            <a:ext cx="4730700" cy="438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indent="-349250" lvl="1" marL="9144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9"/>
          <p:cNvSpPr txBox="1"/>
          <p:nvPr>
            <p:ph idx="1" type="body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0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0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/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" type="body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1"/>
          <p:cNvSpPr txBox="1"/>
          <p:nvPr>
            <p:ph idx="2" type="body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3" type="body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1"/>
          <p:cNvSpPr txBox="1"/>
          <p:nvPr>
            <p:ph idx="4" type="body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4"/>
          <p:cNvSpPr txBox="1"/>
          <p:nvPr>
            <p:ph idx="2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/>
          <p:nvPr>
            <p:ph idx="2" type="pic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Quarterly business review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8d4bc3a9d2_1_139"/>
          <p:cNvSpPr txBox="1"/>
          <p:nvPr>
            <p:ph idx="12" type="sldNum"/>
          </p:nvPr>
        </p:nvSpPr>
        <p:spPr>
          <a:xfrm>
            <a:off x="11082433" y="6262252"/>
            <a:ext cx="7317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21900" spcFirstLastPara="1" rIns="0" wrap="square" tIns="0">
            <a:normAutofit/>
          </a:bodyPr>
          <a:lstStyle>
            <a:lvl1pPr lvl="0" algn="r">
              <a:buNone/>
              <a:defRPr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r">
              <a:buNone/>
              <a:defRPr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r">
              <a:buNone/>
              <a:defRPr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r">
              <a:buNone/>
              <a:defRPr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r">
              <a:buNone/>
              <a:defRPr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r">
              <a:buNone/>
              <a:defRPr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r">
              <a:buNone/>
              <a:defRPr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r">
              <a:buNone/>
              <a:defRPr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r">
              <a:buNone/>
              <a:defRPr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6" name="Google Shape;86;g38d4bc3a9d2_1_139"/>
          <p:cNvSpPr txBox="1"/>
          <p:nvPr>
            <p:ph idx="1" type="body"/>
          </p:nvPr>
        </p:nvSpPr>
        <p:spPr>
          <a:xfrm>
            <a:off x="379600" y="2376433"/>
            <a:ext cx="5716500" cy="38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92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unito"/>
              <a:buChar char="●"/>
              <a:defRPr sz="1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492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unito"/>
              <a:buChar char="○"/>
              <a:defRPr sz="1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492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unito"/>
              <a:buChar char="■"/>
              <a:defRPr sz="1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492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unito"/>
              <a:buChar char="●"/>
              <a:defRPr sz="1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492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unito"/>
              <a:buChar char="○"/>
              <a:defRPr sz="1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492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unito"/>
              <a:buChar char="■"/>
              <a:defRPr sz="1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492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unito"/>
              <a:buChar char="●"/>
              <a:defRPr sz="1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492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unito"/>
              <a:buChar char="○"/>
              <a:defRPr sz="1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492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Nunito"/>
              <a:buChar char="■"/>
              <a:defRPr sz="1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7" name="Google Shape;87;g38d4bc3a9d2_1_139"/>
          <p:cNvSpPr txBox="1"/>
          <p:nvPr>
            <p:ph type="title"/>
          </p:nvPr>
        </p:nvSpPr>
        <p:spPr>
          <a:xfrm>
            <a:off x="377967" y="560300"/>
            <a:ext cx="97644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nrope"/>
              <a:buNone/>
              <a:defRPr sz="3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nrope"/>
              <a:buNone/>
              <a:defRPr sz="3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nrope"/>
              <a:buNone/>
              <a:defRPr sz="3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nrope"/>
              <a:buNone/>
              <a:defRPr sz="3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nrope"/>
              <a:buNone/>
              <a:defRPr sz="3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nrope"/>
              <a:buNone/>
              <a:defRPr sz="3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nrope"/>
              <a:buNone/>
              <a:defRPr sz="3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nrope"/>
              <a:buNone/>
              <a:defRPr sz="3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Manrope"/>
              <a:buNone/>
              <a:defRPr sz="37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99">
          <p15:clr>
            <a:schemeClr val="accent3"/>
          </p15:clr>
        </p15:guide>
        <p15:guide id="2" orient="horz" pos="399">
          <p15:clr>
            <a:schemeClr val="accent3"/>
          </p15:clr>
        </p15:guide>
        <p15:guide id="3" orient="horz" pos="1198">
          <p15:clr>
            <a:schemeClr val="accent3"/>
          </p15:clr>
        </p15:guide>
        <p15:guide id="4" pos="2081">
          <p15:clr>
            <a:schemeClr val="accent3"/>
          </p15:clr>
        </p15:guide>
        <p15:guide id="5" pos="2158">
          <p15:clr>
            <a:schemeClr val="accent3"/>
          </p15:clr>
        </p15:guide>
        <p15:guide id="6" orient="horz" pos="1283">
          <p15:clr>
            <a:schemeClr val="accent3"/>
          </p15:clr>
        </p15:guide>
        <p15:guide id="7" orient="horz" pos="2081">
          <p15:clr>
            <a:schemeClr val="accent3"/>
          </p15:clr>
        </p15:guide>
        <p15:guide id="8" orient="horz" pos="2158">
          <p15:clr>
            <a:schemeClr val="accent3"/>
          </p15:clr>
        </p15:guide>
        <p15:guide id="9" orient="horz" pos="3041">
          <p15:clr>
            <a:schemeClr val="accent3"/>
          </p15:clr>
        </p15:guide>
        <p15:guide id="10" orient="horz" pos="3118">
          <p15:clr>
            <a:schemeClr val="accent3"/>
          </p15:clr>
        </p15:guide>
        <p15:guide id="11" orient="horz" pos="3924">
          <p15:clr>
            <a:schemeClr val="accent3"/>
          </p15:clr>
        </p15:guide>
        <p15:guide id="12" pos="2642">
          <p15:clr>
            <a:schemeClr val="accent5"/>
          </p15:clr>
        </p15:guide>
        <p15:guide id="13" pos="2719">
          <p15:clr>
            <a:schemeClr val="accent5"/>
          </p15:clr>
        </p15:guide>
        <p15:guide id="14" pos="3840">
          <p15:clr>
            <a:schemeClr val="accent3"/>
          </p15:clr>
        </p15:guide>
        <p15:guide id="15" pos="3917">
          <p15:clr>
            <a:schemeClr val="accent3"/>
          </p15:clr>
        </p15:guide>
        <p15:guide id="16" pos="4961">
          <p15:clr>
            <a:schemeClr val="accent5"/>
          </p15:clr>
        </p15:guide>
        <p15:guide id="17" pos="5038">
          <p15:clr>
            <a:schemeClr val="accent5"/>
          </p15:clr>
        </p15:guide>
        <p15:guide id="18" pos="5522">
          <p15:clr>
            <a:schemeClr val="accent3"/>
          </p15:clr>
        </p15:guide>
        <p15:guide id="19" pos="5599">
          <p15:clr>
            <a:schemeClr val="accent3"/>
          </p15:clr>
        </p15:guide>
        <p15:guide id="20" pos="7281">
          <p15:clr>
            <a:schemeClr val="accent3"/>
          </p15:clr>
        </p15:guide>
        <p15:guide id="21" pos="238">
          <p15:clr>
            <a:schemeClr val="accent1"/>
          </p15:clr>
        </p15:guide>
        <p15:guide id="22" pos="7442">
          <p15:clr>
            <a:schemeClr val="accent1"/>
          </p15:clr>
        </p15:guide>
        <p15:guide id="23" orient="horz" pos="238">
          <p15:clr>
            <a:schemeClr val="accent1"/>
          </p15:clr>
        </p15:guide>
        <p15:guide id="24" orient="horz" pos="4078">
          <p15:clr>
            <a:schemeClr val="accent1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Queen-Mary-Machine-Learning-Society/QM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outube.com/watch?v=WUeBzT43JyY&amp;t=232s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hyperlink" Target="https://docs.google.com/spreadsheets/d/1HNIhKU8CkD-5e0b14W2KVPZ2ltB7bTK2hT_NKgNyQxI/edit?usp=drivesdk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forms.gle/QL4hqfEHYjAZZGiV9" TargetMode="External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aggle.com/competitions/playground-series-s5e10/overview" TargetMode="External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"/>
          <p:cNvPicPr preferRelativeResize="0"/>
          <p:nvPr/>
        </p:nvPicPr>
        <p:blipFill rotWithShape="1">
          <a:blip r:embed="rId3">
            <a:alphaModFix/>
          </a:blip>
          <a:srcRect b="0" l="0" r="0" t="20704"/>
          <a:stretch/>
        </p:blipFill>
        <p:spPr>
          <a:xfrm>
            <a:off x="0" y="1419675"/>
            <a:ext cx="12192000" cy="543832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"/>
          <p:cNvSpPr txBox="1"/>
          <p:nvPr/>
        </p:nvSpPr>
        <p:spPr>
          <a:xfrm>
            <a:off x="3241775" y="312975"/>
            <a:ext cx="5483100" cy="11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7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Kaggle #02</a:t>
            </a:r>
            <a:endParaRPr b="1" sz="7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8bd6bba621_0_0"/>
          <p:cNvSpPr txBox="1"/>
          <p:nvPr>
            <p:ph type="title"/>
          </p:nvPr>
        </p:nvSpPr>
        <p:spPr>
          <a:xfrm>
            <a:off x="140175" y="1328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to Files and create a Folder </a:t>
            </a:r>
            <a:endParaRPr/>
          </a:p>
        </p:txBody>
      </p:sp>
      <p:sp>
        <p:nvSpPr>
          <p:cNvPr id="190" name="Google Shape;190;g38bd6bba621_0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g38bd6bba62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63" y="1290900"/>
            <a:ext cx="10878825" cy="4718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38bd6bba621_0_0"/>
          <p:cNvSpPr txBox="1"/>
          <p:nvPr/>
        </p:nvSpPr>
        <p:spPr>
          <a:xfrm>
            <a:off x="757575" y="6130325"/>
            <a:ext cx="98982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Maybe call it Kaggle or Kaggle Projects so it’s easy to find 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8bd6bba621_0_8"/>
          <p:cNvSpPr txBox="1"/>
          <p:nvPr>
            <p:ph idx="1" type="body"/>
          </p:nvPr>
        </p:nvSpPr>
        <p:spPr>
          <a:xfrm>
            <a:off x="4076950" y="340350"/>
            <a:ext cx="69081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On the Kaggle website, click download all and save it to the new Folder we created in the previous step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Extract all the files in “Kaggle Projects” folder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You can go ahead and </a:t>
            </a:r>
            <a:r>
              <a:rPr lang="en-GB"/>
              <a:t>delete the old playground series folder </a:t>
            </a:r>
            <a:endParaRPr/>
          </a:p>
        </p:txBody>
      </p:sp>
      <p:pic>
        <p:nvPicPr>
          <p:cNvPr id="199" name="Google Shape;199;g38bd6bba621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588" y="171388"/>
            <a:ext cx="3381375" cy="44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38bd6bba621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750" y="5116950"/>
            <a:ext cx="12005951" cy="14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8bd6bba621_0_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Download Template or use your own! </a:t>
            </a:r>
            <a:endParaRPr/>
          </a:p>
        </p:txBody>
      </p:sp>
      <p:sp>
        <p:nvSpPr>
          <p:cNvPr id="207" name="Google Shape;207;g38bd6bba621_0_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Go to QMML github -&gt; then ‘Kaggle Seasons’ and download the sample template to “Kaggle Project” folder on your computer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Open Jupyter Notebook -&gt; Navigate to “Kaggle Folder” and select this sample template notebook (.ipynb file) and open it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We can start coding! </a:t>
            </a:r>
            <a:endParaRPr/>
          </a:p>
        </p:txBody>
      </p:sp>
      <p:grpSp>
        <p:nvGrpSpPr>
          <p:cNvPr id="208" name="Google Shape;208;g38bd6bba621_0_15"/>
          <p:cNvGrpSpPr/>
          <p:nvPr/>
        </p:nvGrpSpPr>
        <p:grpSpPr>
          <a:xfrm>
            <a:off x="-75" y="-66"/>
            <a:ext cx="12192121" cy="480649"/>
            <a:chOff x="-7" y="1998365"/>
            <a:chExt cx="11695080" cy="782179"/>
          </a:xfrm>
        </p:grpSpPr>
        <p:sp>
          <p:nvSpPr>
            <p:cNvPr id="209" name="Google Shape;209;g38bd6bba621_0_15"/>
            <p:cNvSpPr/>
            <p:nvPr/>
          </p:nvSpPr>
          <p:spPr>
            <a:xfrm rot="5400000">
              <a:off x="11150573" y="2235665"/>
              <a:ext cx="781800" cy="30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g38bd6bba621_0_15"/>
            <p:cNvSpPr/>
            <p:nvPr/>
          </p:nvSpPr>
          <p:spPr>
            <a:xfrm rot="10800000">
              <a:off x="-7" y="1998744"/>
              <a:ext cx="11454600" cy="781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1" name="Google Shape;211;g38bd6bba621_0_15"/>
          <p:cNvSpPr txBox="1"/>
          <p:nvPr/>
        </p:nvSpPr>
        <p:spPr>
          <a:xfrm>
            <a:off x="193800" y="5913425"/>
            <a:ext cx="126558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Github link: </a:t>
            </a:r>
            <a:r>
              <a:rPr lang="en-GB" sz="2800" u="sng">
                <a:solidFill>
                  <a:schemeClr val="hlink"/>
                </a:solidFill>
                <a:hlinkClick r:id="rId3"/>
              </a:rPr>
              <a:t>https://github.com/Queen-Mary-Machine-Learning-Society/QMML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8b09fb9dfe_0_185"/>
          <p:cNvSpPr txBox="1"/>
          <p:nvPr>
            <p:ph type="title"/>
          </p:nvPr>
        </p:nvSpPr>
        <p:spPr>
          <a:xfrm>
            <a:off x="508625" y="365125"/>
            <a:ext cx="108453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1. Importing Relevant libraries and reading in data </a:t>
            </a:r>
            <a:endParaRPr/>
          </a:p>
        </p:txBody>
      </p:sp>
      <p:sp>
        <p:nvSpPr>
          <p:cNvPr id="218" name="Google Shape;218;g38b09fb9dfe_0_18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pd.read_csv(......) - read in data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To get the file path easily: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Right click on a dataset then select copy as path</a:t>
            </a:r>
            <a:endParaRPr/>
          </a:p>
        </p:txBody>
      </p:sp>
      <p:pic>
        <p:nvPicPr>
          <p:cNvPr id="219" name="Google Shape;219;g38b09fb9dfe_0_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5125" y="3147302"/>
            <a:ext cx="4551825" cy="31711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g38b09fb9dfe_0_185"/>
          <p:cNvGrpSpPr/>
          <p:nvPr/>
        </p:nvGrpSpPr>
        <p:grpSpPr>
          <a:xfrm>
            <a:off x="-75" y="-10"/>
            <a:ext cx="12192121" cy="365121"/>
            <a:chOff x="-7" y="1998365"/>
            <a:chExt cx="11695080" cy="782179"/>
          </a:xfrm>
        </p:grpSpPr>
        <p:sp>
          <p:nvSpPr>
            <p:cNvPr id="221" name="Google Shape;221;g38b09fb9dfe_0_185"/>
            <p:cNvSpPr/>
            <p:nvPr/>
          </p:nvSpPr>
          <p:spPr>
            <a:xfrm rot="5400000">
              <a:off x="11150573" y="2235665"/>
              <a:ext cx="781800" cy="30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38b09fb9dfe_0_185"/>
            <p:cNvSpPr/>
            <p:nvPr/>
          </p:nvSpPr>
          <p:spPr>
            <a:xfrm rot="10800000">
              <a:off x="-7" y="1998744"/>
              <a:ext cx="11454600" cy="781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8b09fb9dfe_0_19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 EDA</a:t>
            </a:r>
            <a:endParaRPr/>
          </a:p>
        </p:txBody>
      </p:sp>
      <p:sp>
        <p:nvSpPr>
          <p:cNvPr id="229" name="Google Shape;229;g38b09fb9dfe_0_19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GB" sz="3200"/>
              <a:t>df.head() = shows first 5 rows </a:t>
            </a:r>
            <a:endParaRPr sz="3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GB" sz="3200"/>
              <a:t>Df.columns = shows all the names of the columns </a:t>
            </a:r>
            <a:endParaRPr sz="3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GB" sz="3200"/>
              <a:t>Df.shape = returns the no. rows and columns </a:t>
            </a:r>
            <a:endParaRPr sz="3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GB" sz="3200"/>
              <a:t>Df.describe = returns statistics about the data like mean etc. </a:t>
            </a:r>
            <a:endParaRPr sz="32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" name="Google Shape;230;g38b09fb9dfe_0_191"/>
          <p:cNvGrpSpPr/>
          <p:nvPr/>
        </p:nvGrpSpPr>
        <p:grpSpPr>
          <a:xfrm>
            <a:off x="4" y="-6"/>
            <a:ext cx="12287192" cy="564606"/>
            <a:chOff x="-91203" y="1998365"/>
            <a:chExt cx="11786276" cy="831771"/>
          </a:xfrm>
        </p:grpSpPr>
        <p:sp>
          <p:nvSpPr>
            <p:cNvPr id="231" name="Google Shape;231;g38b09fb9dfe_0_191"/>
            <p:cNvSpPr/>
            <p:nvPr/>
          </p:nvSpPr>
          <p:spPr>
            <a:xfrm rot="5400000">
              <a:off x="11150573" y="2235665"/>
              <a:ext cx="781800" cy="30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38b09fb9dfe_0_191"/>
            <p:cNvSpPr/>
            <p:nvPr/>
          </p:nvSpPr>
          <p:spPr>
            <a:xfrm rot="10800000">
              <a:off x="-91203" y="1998836"/>
              <a:ext cx="11545800" cy="831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3" name="Google Shape;233;g38b09fb9dfe_0_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952" y="3978577"/>
            <a:ext cx="2468525" cy="24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8b09fb9dfe_0_19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3. Data Cleaning </a:t>
            </a:r>
            <a:endParaRPr/>
          </a:p>
        </p:txBody>
      </p:sp>
      <p:sp>
        <p:nvSpPr>
          <p:cNvPr id="240" name="Google Shape;240;g38b09fb9dfe_0_197"/>
          <p:cNvSpPr txBox="1"/>
          <p:nvPr>
            <p:ph idx="1" type="body"/>
          </p:nvPr>
        </p:nvSpPr>
        <p:spPr>
          <a:xfrm>
            <a:off x="838200" y="1825625"/>
            <a:ext cx="10515600" cy="199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200"/>
              <a:buChar char="•"/>
            </a:pPr>
            <a:r>
              <a:rPr lang="en-GB" sz="3200"/>
              <a:t>df.isnull().sum() = checks the number of NaN (missing) values </a:t>
            </a:r>
            <a:endParaRPr sz="3200"/>
          </a:p>
          <a:p>
            <a:pPr indent="-3683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GB" sz="3200"/>
              <a:t>df.drop(columns = …., axis = 1) = drops specified columns from dataset </a:t>
            </a:r>
            <a:endParaRPr sz="3200"/>
          </a:p>
          <a:p>
            <a:pPr indent="-3683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GB" sz="3200"/>
              <a:t>df.dropna() = drops missing values </a:t>
            </a:r>
            <a:endParaRPr sz="3200"/>
          </a:p>
          <a:p>
            <a:pPr indent="-3683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GB" sz="3200"/>
              <a:t>df.fillna()</a:t>
            </a:r>
            <a:endParaRPr sz="3200"/>
          </a:p>
        </p:txBody>
      </p:sp>
      <p:sp>
        <p:nvSpPr>
          <p:cNvPr id="241" name="Google Shape;241;g38b09fb9dfe_0_197"/>
          <p:cNvSpPr txBox="1"/>
          <p:nvPr/>
        </p:nvSpPr>
        <p:spPr>
          <a:xfrm>
            <a:off x="441550" y="4169575"/>
            <a:ext cx="10832100" cy="24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grpSp>
        <p:nvGrpSpPr>
          <p:cNvPr id="242" name="Google Shape;242;g38b09fb9dfe_0_197"/>
          <p:cNvGrpSpPr/>
          <p:nvPr/>
        </p:nvGrpSpPr>
        <p:grpSpPr>
          <a:xfrm>
            <a:off x="4" y="-6"/>
            <a:ext cx="12287192" cy="564606"/>
            <a:chOff x="-91203" y="1998365"/>
            <a:chExt cx="11786276" cy="831771"/>
          </a:xfrm>
        </p:grpSpPr>
        <p:sp>
          <p:nvSpPr>
            <p:cNvPr id="243" name="Google Shape;243;g38b09fb9dfe_0_197"/>
            <p:cNvSpPr/>
            <p:nvPr/>
          </p:nvSpPr>
          <p:spPr>
            <a:xfrm rot="5400000">
              <a:off x="11150573" y="2235665"/>
              <a:ext cx="781800" cy="30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38b09fb9dfe_0_197"/>
            <p:cNvSpPr/>
            <p:nvPr/>
          </p:nvSpPr>
          <p:spPr>
            <a:xfrm rot="10800000">
              <a:off x="-91203" y="1998836"/>
              <a:ext cx="11545800" cy="831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5" name="Google Shape;245;g38b09fb9dfe_0_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994" y="3952124"/>
            <a:ext cx="4083218" cy="2691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8c47165461_0_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Encoding</a:t>
            </a:r>
            <a:endParaRPr/>
          </a:p>
        </p:txBody>
      </p:sp>
      <p:sp>
        <p:nvSpPr>
          <p:cNvPr id="252" name="Google Shape;252;g38c47165461_0_20"/>
          <p:cNvSpPr txBox="1"/>
          <p:nvPr>
            <p:ph idx="1" type="body"/>
          </p:nvPr>
        </p:nvSpPr>
        <p:spPr>
          <a:xfrm>
            <a:off x="838200" y="1825625"/>
            <a:ext cx="10878300" cy="487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b="1" lang="en-GB" sz="2500"/>
              <a:t>What it is: </a:t>
            </a:r>
            <a:r>
              <a:rPr lang="en-GB" sz="2500"/>
              <a:t>Converting categorical or text data into numerical form so ML models can process it. </a:t>
            </a:r>
            <a:endParaRPr sz="2500"/>
          </a:p>
          <a:p>
            <a:pPr indent="-38735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b="1" lang="en-GB" sz="2500"/>
              <a:t>Why it matters:</a:t>
            </a:r>
            <a:r>
              <a:rPr lang="en-GB" sz="2500"/>
              <a:t> Models work with numbers, not words or labels.</a:t>
            </a:r>
            <a:endParaRPr sz="2500"/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40005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700"/>
              <a:buChar char="•"/>
            </a:pPr>
            <a:r>
              <a:rPr b="1" lang="en-GB" sz="2700"/>
              <a:t>Types of Encoding:</a:t>
            </a:r>
            <a:endParaRPr b="1" sz="2700"/>
          </a:p>
          <a:p>
            <a:pPr indent="-38735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b="1" lang="en-GB" sz="2500"/>
              <a:t>Label Encoding </a:t>
            </a:r>
            <a:r>
              <a:rPr lang="en-GB" sz="2500"/>
              <a:t> </a:t>
            </a:r>
            <a:r>
              <a:rPr b="1" lang="en-GB" sz="2500"/>
              <a:t>- </a:t>
            </a:r>
            <a:r>
              <a:rPr lang="en-GB" sz="2500"/>
              <a:t> Assigns each category a number (e.g., Red=0, Blue=1, Green=2).</a:t>
            </a:r>
            <a:endParaRPr sz="2500"/>
          </a:p>
          <a:p>
            <a:pPr indent="-38735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b="1" lang="en-GB" sz="2500"/>
              <a:t>One-Hot Encoding -</a:t>
            </a:r>
            <a:r>
              <a:rPr lang="en-GB" sz="2500"/>
              <a:t> Creates binary columns (e.g., Red = [1,0,0], Blue = [0,1,0], Green = [0,0,1]).</a:t>
            </a:r>
            <a:endParaRPr sz="2500"/>
          </a:p>
          <a:p>
            <a:pPr indent="-38735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500"/>
              <a:buChar char="•"/>
            </a:pPr>
            <a:r>
              <a:rPr b="1" lang="en-GB" sz="2500"/>
              <a:t>Ordinal Encoding -  </a:t>
            </a:r>
            <a:r>
              <a:rPr lang="en-GB" sz="2500"/>
              <a:t>For categories with natural order (e.g., Small=1, Medium=2, Large=3).</a:t>
            </a:r>
            <a:endParaRPr sz="2500"/>
          </a:p>
          <a:p>
            <a:pPr indent="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500"/>
              <a:buChar char="•"/>
            </a:pPr>
            <a:r>
              <a:rPr lang="en-GB" sz="2500"/>
              <a:t>The right encoding depends on the type of data and model being used</a:t>
            </a:r>
            <a:endParaRPr sz="2500"/>
          </a:p>
        </p:txBody>
      </p:sp>
      <p:grpSp>
        <p:nvGrpSpPr>
          <p:cNvPr id="253" name="Google Shape;253;g38c47165461_0_20"/>
          <p:cNvGrpSpPr/>
          <p:nvPr/>
        </p:nvGrpSpPr>
        <p:grpSpPr>
          <a:xfrm>
            <a:off x="4" y="-6"/>
            <a:ext cx="12287192" cy="564606"/>
            <a:chOff x="-91203" y="1998365"/>
            <a:chExt cx="11786276" cy="831771"/>
          </a:xfrm>
        </p:grpSpPr>
        <p:sp>
          <p:nvSpPr>
            <p:cNvPr id="254" name="Google Shape;254;g38c47165461_0_20"/>
            <p:cNvSpPr/>
            <p:nvPr/>
          </p:nvSpPr>
          <p:spPr>
            <a:xfrm rot="5400000">
              <a:off x="11150573" y="2235665"/>
              <a:ext cx="781800" cy="30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g38c47165461_0_20"/>
            <p:cNvSpPr/>
            <p:nvPr/>
          </p:nvSpPr>
          <p:spPr>
            <a:xfrm rot="10800000">
              <a:off x="-91203" y="1998836"/>
              <a:ext cx="11545800" cy="831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8d4bc3a9d2_1_76"/>
          <p:cNvSpPr txBox="1"/>
          <p:nvPr>
            <p:ph type="title"/>
          </p:nvPr>
        </p:nvSpPr>
        <p:spPr>
          <a:xfrm>
            <a:off x="377967" y="1432900"/>
            <a:ext cx="4730700" cy="145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Matplotlib </a:t>
            </a:r>
            <a:endParaRPr/>
          </a:p>
        </p:txBody>
      </p:sp>
      <p:sp>
        <p:nvSpPr>
          <p:cNvPr id="260" name="Google Shape;260;g38d4bc3a9d2_1_76"/>
          <p:cNvSpPr txBox="1"/>
          <p:nvPr>
            <p:ph idx="1" type="body"/>
          </p:nvPr>
        </p:nvSpPr>
        <p:spPr>
          <a:xfrm>
            <a:off x="392945" y="3134433"/>
            <a:ext cx="4266300" cy="16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Creates high quality charts for analysis and publication.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pic>
        <p:nvPicPr>
          <p:cNvPr id="261" name="Google Shape;261;g38d4bc3a9d2_1_76"/>
          <p:cNvPicPr preferRelativeResize="0"/>
          <p:nvPr>
            <p:ph idx="2" type="pic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000" y="0"/>
            <a:ext cx="686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38d4bc3a9d2_1_76"/>
          <p:cNvSpPr txBox="1"/>
          <p:nvPr>
            <p:ph idx="1" type="body"/>
          </p:nvPr>
        </p:nvSpPr>
        <p:spPr>
          <a:xfrm>
            <a:off x="392945" y="5383300"/>
            <a:ext cx="4266300" cy="1693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/>
              <a:t>Core library for data visualisation in ML!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8d4bc3a9d2_1_82"/>
          <p:cNvSpPr txBox="1"/>
          <p:nvPr>
            <p:ph type="title"/>
          </p:nvPr>
        </p:nvSpPr>
        <p:spPr>
          <a:xfrm>
            <a:off x="377967" y="377967"/>
            <a:ext cx="4730700" cy="145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Firstly, Import!</a:t>
            </a:r>
            <a:endParaRPr/>
          </a:p>
        </p:txBody>
      </p:sp>
      <p:sp>
        <p:nvSpPr>
          <p:cNvPr id="267" name="Google Shape;267;g38d4bc3a9d2_1_82"/>
          <p:cNvSpPr txBox="1"/>
          <p:nvPr>
            <p:ph type="title"/>
          </p:nvPr>
        </p:nvSpPr>
        <p:spPr>
          <a:xfrm>
            <a:off x="377967" y="4099033"/>
            <a:ext cx="9372900" cy="145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88900" marR="889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GB" sz="2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matplotlib.pyplot </a:t>
            </a:r>
            <a:r>
              <a:rPr b="1" lang="en-GB" sz="27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GB" sz="2700">
                <a:solidFill>
                  <a:srgbClr val="212121"/>
                </a:solidFill>
                <a:latin typeface="Courier New"/>
                <a:ea typeface="Courier New"/>
                <a:cs typeface="Courier New"/>
                <a:sym typeface="Courier New"/>
              </a:rPr>
              <a:t> plt</a:t>
            </a:r>
            <a:endParaRPr sz="2700">
              <a:solidFill>
                <a:srgbClr val="21212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8d4bc3a9d2_1_86"/>
          <p:cNvSpPr txBox="1"/>
          <p:nvPr>
            <p:ph type="title"/>
          </p:nvPr>
        </p:nvSpPr>
        <p:spPr>
          <a:xfrm>
            <a:off x="377967" y="377967"/>
            <a:ext cx="6886500" cy="145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Basic Example</a:t>
            </a:r>
            <a:endParaRPr/>
          </a:p>
        </p:txBody>
      </p:sp>
      <p:sp>
        <p:nvSpPr>
          <p:cNvPr id="272" name="Google Shape;272;g38d4bc3a9d2_1_86"/>
          <p:cNvSpPr txBox="1"/>
          <p:nvPr>
            <p:ph type="title"/>
          </p:nvPr>
        </p:nvSpPr>
        <p:spPr>
          <a:xfrm>
            <a:off x="377967" y="2411633"/>
            <a:ext cx="4282800" cy="28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333333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plt</a:t>
            </a:r>
            <a:r>
              <a:rPr lang="en-GB" sz="2700">
                <a:solidFill>
                  <a:srgbClr val="666666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2700">
                <a:solidFill>
                  <a:srgbClr val="333333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plot([</a:t>
            </a:r>
            <a:r>
              <a:rPr lang="en-GB" sz="2700">
                <a:solidFill>
                  <a:srgbClr val="666666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2700">
                <a:solidFill>
                  <a:srgbClr val="333333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2700">
                <a:solidFill>
                  <a:srgbClr val="666666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2700">
                <a:solidFill>
                  <a:srgbClr val="333333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2700">
                <a:solidFill>
                  <a:srgbClr val="666666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2700">
                <a:solidFill>
                  <a:srgbClr val="333333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2700">
                <a:solidFill>
                  <a:srgbClr val="666666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2700">
                <a:solidFill>
                  <a:srgbClr val="333333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2700">
              <a:solidFill>
                <a:srgbClr val="333333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solidFill>
                <a:srgbClr val="333333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>
                <a:solidFill>
                  <a:srgbClr val="333333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plt</a:t>
            </a:r>
            <a:r>
              <a:rPr lang="en-GB" sz="2700">
                <a:solidFill>
                  <a:srgbClr val="666666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2700">
                <a:solidFill>
                  <a:srgbClr val="333333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xlabel(</a:t>
            </a:r>
            <a:r>
              <a:rPr lang="en-GB" sz="2700">
                <a:solidFill>
                  <a:srgbClr val="BA2121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"Some Numbers"</a:t>
            </a:r>
            <a:r>
              <a:rPr lang="en-GB" sz="2700">
                <a:solidFill>
                  <a:srgbClr val="333333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700">
              <a:solidFill>
                <a:srgbClr val="333333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g38d4bc3a9d2_1_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1567" y="1536183"/>
            <a:ext cx="7350634" cy="5214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g38b09fb9dfe_0_152"/>
          <p:cNvGrpSpPr/>
          <p:nvPr/>
        </p:nvGrpSpPr>
        <p:grpSpPr>
          <a:xfrm>
            <a:off x="0" y="1442069"/>
            <a:ext cx="12326614" cy="497466"/>
            <a:chOff x="-7" y="1998365"/>
            <a:chExt cx="11695080" cy="782179"/>
          </a:xfrm>
        </p:grpSpPr>
        <p:sp>
          <p:nvSpPr>
            <p:cNvPr id="104" name="Google Shape;104;g38b09fb9dfe_0_152"/>
            <p:cNvSpPr/>
            <p:nvPr/>
          </p:nvSpPr>
          <p:spPr>
            <a:xfrm rot="5400000">
              <a:off x="11150573" y="2235665"/>
              <a:ext cx="781800" cy="30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g38b09fb9dfe_0_152"/>
            <p:cNvSpPr/>
            <p:nvPr/>
          </p:nvSpPr>
          <p:spPr>
            <a:xfrm rot="10800000">
              <a:off x="-7" y="1998744"/>
              <a:ext cx="11454600" cy="781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g38b09fb9dfe_0_152"/>
          <p:cNvSpPr txBox="1"/>
          <p:nvPr/>
        </p:nvSpPr>
        <p:spPr>
          <a:xfrm>
            <a:off x="659525" y="5913425"/>
            <a:ext cx="103959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>
                <a:solidFill>
                  <a:schemeClr val="dk1"/>
                </a:solidFill>
              </a:rPr>
              <a:t>Follow Alex Analyst’s tutorial : </a:t>
            </a:r>
            <a:r>
              <a:rPr lang="en-GB" sz="2300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https://www.youtube.com/watch?v=WUeBzT43JyY&amp;t=232s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chemeClr val="dk1"/>
              </a:solidFill>
            </a:endParaRPr>
          </a:p>
        </p:txBody>
      </p:sp>
      <p:sp>
        <p:nvSpPr>
          <p:cNvPr id="107" name="Google Shape;107;g38b09fb9dfe_0_152"/>
          <p:cNvSpPr txBox="1"/>
          <p:nvPr>
            <p:ph type="title"/>
          </p:nvPr>
        </p:nvSpPr>
        <p:spPr>
          <a:xfrm>
            <a:off x="202525" y="244875"/>
            <a:ext cx="11875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Downloading Anaconda and Jupyter notebook</a:t>
            </a:r>
            <a:endParaRPr/>
          </a:p>
        </p:txBody>
      </p:sp>
      <p:pic>
        <p:nvPicPr>
          <p:cNvPr id="108" name="Google Shape;108;g38b09fb9dfe_0_1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89887" y="1570575"/>
            <a:ext cx="8212226" cy="432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8d4bc3a9d2_1_91"/>
          <p:cNvSpPr txBox="1"/>
          <p:nvPr>
            <p:ph type="title"/>
          </p:nvPr>
        </p:nvSpPr>
        <p:spPr>
          <a:xfrm>
            <a:off x="377967" y="377967"/>
            <a:ext cx="6886500" cy="145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Another Example</a:t>
            </a:r>
            <a:endParaRPr/>
          </a:p>
        </p:txBody>
      </p:sp>
      <p:sp>
        <p:nvSpPr>
          <p:cNvPr id="279" name="Google Shape;279;g38d4bc3a9d2_1_91"/>
          <p:cNvSpPr txBox="1"/>
          <p:nvPr>
            <p:ph type="title"/>
          </p:nvPr>
        </p:nvSpPr>
        <p:spPr>
          <a:xfrm>
            <a:off x="377967" y="2411633"/>
            <a:ext cx="5420700" cy="28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xpoints = np.array([</a:t>
            </a:r>
            <a:r>
              <a:rPr lang="en-GB" sz="2400">
                <a:solidFill>
                  <a:srgbClr val="990055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2400">
                <a:solidFill>
                  <a:srgbClr val="000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2400">
                <a:solidFill>
                  <a:srgbClr val="990055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r>
              <a:rPr lang="en-GB" sz="2400">
                <a:solidFill>
                  <a:srgbClr val="000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2400">
              <a:solidFill>
                <a:srgbClr val="000000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ypoints = np.array([</a:t>
            </a:r>
            <a:r>
              <a:rPr lang="en-GB" sz="2400">
                <a:solidFill>
                  <a:srgbClr val="990055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2400">
                <a:solidFill>
                  <a:srgbClr val="000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2400">
                <a:solidFill>
                  <a:srgbClr val="990055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250</a:t>
            </a:r>
            <a:r>
              <a:rPr lang="en-GB" sz="2400">
                <a:solidFill>
                  <a:srgbClr val="000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2400">
              <a:solidFill>
                <a:srgbClr val="000000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AFA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plt.plot(xpoints, ypoints)</a:t>
            </a:r>
            <a:endParaRPr sz="2400">
              <a:solidFill>
                <a:srgbClr val="333333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FAFAFA"/>
              </a:highlight>
            </a:endParaRPr>
          </a:p>
        </p:txBody>
      </p:sp>
      <p:pic>
        <p:nvPicPr>
          <p:cNvPr id="280" name="Google Shape;280;g38d4bc3a9d2_1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5465" y="1581499"/>
            <a:ext cx="6415899" cy="4791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8d4bc3a9d2_1_97"/>
          <p:cNvSpPr txBox="1"/>
          <p:nvPr>
            <p:ph type="title"/>
          </p:nvPr>
        </p:nvSpPr>
        <p:spPr>
          <a:xfrm>
            <a:off x="377967" y="377967"/>
            <a:ext cx="376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Plot without Line</a:t>
            </a:r>
            <a:endParaRPr/>
          </a:p>
        </p:txBody>
      </p:sp>
      <p:sp>
        <p:nvSpPr>
          <p:cNvPr id="286" name="Google Shape;286;g38d4bc3a9d2_1_97"/>
          <p:cNvSpPr txBox="1"/>
          <p:nvPr>
            <p:ph type="title"/>
          </p:nvPr>
        </p:nvSpPr>
        <p:spPr>
          <a:xfrm>
            <a:off x="377967" y="2411633"/>
            <a:ext cx="5420700" cy="28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xpoints = np.array([</a:t>
            </a:r>
            <a:r>
              <a:rPr lang="en-GB" sz="2400">
                <a:solidFill>
                  <a:srgbClr val="990055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2400">
                <a:solidFill>
                  <a:srgbClr val="000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2400">
                <a:solidFill>
                  <a:srgbClr val="990055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lang="en-GB" sz="2400">
                <a:solidFill>
                  <a:srgbClr val="000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2400">
              <a:solidFill>
                <a:srgbClr val="000000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ypoints = np.array([</a:t>
            </a:r>
            <a:r>
              <a:rPr lang="en-GB" sz="2400">
                <a:solidFill>
                  <a:srgbClr val="990055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2400">
                <a:solidFill>
                  <a:srgbClr val="000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2400">
                <a:solidFill>
                  <a:srgbClr val="990055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en-GB" sz="2400">
                <a:solidFill>
                  <a:srgbClr val="000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sz="2400">
              <a:solidFill>
                <a:srgbClr val="000000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highlight>
                <a:srgbClr val="FAFA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plt.plot(xpoints, ypoints, </a:t>
            </a:r>
            <a:r>
              <a:rPr lang="en-GB" sz="2400">
                <a:solidFill>
                  <a:srgbClr val="008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'o'</a:t>
            </a:r>
            <a:r>
              <a:rPr lang="en-GB" sz="2400">
                <a:solidFill>
                  <a:srgbClr val="000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00">
              <a:solidFill>
                <a:srgbClr val="000000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7" name="Google Shape;287;g38d4bc3a9d2_1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067" y="1533598"/>
            <a:ext cx="6663733" cy="497696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38d4bc3a9d2_1_97"/>
          <p:cNvSpPr txBox="1"/>
          <p:nvPr>
            <p:ph type="title"/>
          </p:nvPr>
        </p:nvSpPr>
        <p:spPr>
          <a:xfrm>
            <a:off x="377967" y="1533600"/>
            <a:ext cx="376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Just add an ‘o’ </a:t>
            </a:r>
            <a:endParaRPr sz="2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8d4bc3a9d2_1_104"/>
          <p:cNvSpPr txBox="1"/>
          <p:nvPr>
            <p:ph type="title"/>
          </p:nvPr>
        </p:nvSpPr>
        <p:spPr>
          <a:xfrm>
            <a:off x="377967" y="377967"/>
            <a:ext cx="376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Labels</a:t>
            </a:r>
            <a:endParaRPr/>
          </a:p>
        </p:txBody>
      </p:sp>
      <p:sp>
        <p:nvSpPr>
          <p:cNvPr id="294" name="Google Shape;294;g38d4bc3a9d2_1_104"/>
          <p:cNvSpPr txBox="1"/>
          <p:nvPr>
            <p:ph type="title"/>
          </p:nvPr>
        </p:nvSpPr>
        <p:spPr>
          <a:xfrm>
            <a:off x="377967" y="2411633"/>
            <a:ext cx="5369100" cy="42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000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plt.title(</a:t>
            </a:r>
            <a:r>
              <a:rPr lang="en-GB" sz="1900">
                <a:solidFill>
                  <a:srgbClr val="008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"Sports Watch Data"</a:t>
            </a:r>
            <a:r>
              <a:rPr lang="en-GB" sz="1900">
                <a:solidFill>
                  <a:srgbClr val="000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900">
              <a:solidFill>
                <a:srgbClr val="000000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000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plt.xlabel(</a:t>
            </a:r>
            <a:r>
              <a:rPr lang="en-GB" sz="1900">
                <a:solidFill>
                  <a:srgbClr val="008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"Average Pulse"</a:t>
            </a:r>
            <a:r>
              <a:rPr lang="en-GB" sz="1900">
                <a:solidFill>
                  <a:srgbClr val="000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900">
              <a:solidFill>
                <a:srgbClr val="000000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rgbClr val="000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plt.ylabel(</a:t>
            </a:r>
            <a:r>
              <a:rPr lang="en-GB" sz="1900">
                <a:solidFill>
                  <a:srgbClr val="008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"Calorie Burnage"</a:t>
            </a:r>
            <a:r>
              <a:rPr lang="en-GB" sz="1900">
                <a:solidFill>
                  <a:srgbClr val="000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900">
              <a:solidFill>
                <a:srgbClr val="000000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5" name="Google Shape;295;g38d4bc3a9d2_1_104"/>
          <p:cNvSpPr txBox="1"/>
          <p:nvPr>
            <p:ph type="title"/>
          </p:nvPr>
        </p:nvSpPr>
        <p:spPr>
          <a:xfrm>
            <a:off x="377967" y="1533600"/>
            <a:ext cx="376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Title, xlabel, ylabel</a:t>
            </a:r>
            <a:endParaRPr sz="2700"/>
          </a:p>
        </p:txBody>
      </p:sp>
      <p:pic>
        <p:nvPicPr>
          <p:cNvPr id="296" name="Google Shape;296;g38d4bc3a9d2_1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500" y="1037033"/>
            <a:ext cx="7435501" cy="55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8d4bc3a9d2_1_111"/>
          <p:cNvSpPr txBox="1"/>
          <p:nvPr>
            <p:ph type="title"/>
          </p:nvPr>
        </p:nvSpPr>
        <p:spPr>
          <a:xfrm>
            <a:off x="377967" y="377967"/>
            <a:ext cx="376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Grids!</a:t>
            </a:r>
            <a:endParaRPr/>
          </a:p>
        </p:txBody>
      </p:sp>
      <p:sp>
        <p:nvSpPr>
          <p:cNvPr id="302" name="Google Shape;302;g38d4bc3a9d2_1_111"/>
          <p:cNvSpPr txBox="1"/>
          <p:nvPr>
            <p:ph type="title"/>
          </p:nvPr>
        </p:nvSpPr>
        <p:spPr>
          <a:xfrm>
            <a:off x="377967" y="2411633"/>
            <a:ext cx="5369100" cy="42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plt.grid()</a:t>
            </a:r>
            <a:endParaRPr sz="2400">
              <a:solidFill>
                <a:srgbClr val="000000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3" name="Google Shape;303;g38d4bc3a9d2_1_111"/>
          <p:cNvSpPr txBox="1"/>
          <p:nvPr>
            <p:ph type="title"/>
          </p:nvPr>
        </p:nvSpPr>
        <p:spPr>
          <a:xfrm>
            <a:off x="377967" y="1533600"/>
            <a:ext cx="376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700"/>
              <a:t>with plt.grid()</a:t>
            </a:r>
            <a:endParaRPr sz="2700"/>
          </a:p>
        </p:txBody>
      </p:sp>
      <p:pic>
        <p:nvPicPr>
          <p:cNvPr id="304" name="Google Shape;304;g38d4bc3a9d2_1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3633" y="1329902"/>
            <a:ext cx="7370798" cy="552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8d4bc3a9d2_1_118"/>
          <p:cNvSpPr txBox="1"/>
          <p:nvPr>
            <p:ph type="title"/>
          </p:nvPr>
        </p:nvSpPr>
        <p:spPr>
          <a:xfrm>
            <a:off x="377967" y="377967"/>
            <a:ext cx="376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Specify Axis</a:t>
            </a:r>
            <a:endParaRPr/>
          </a:p>
        </p:txBody>
      </p:sp>
      <p:sp>
        <p:nvSpPr>
          <p:cNvPr id="310" name="Google Shape;310;g38d4bc3a9d2_1_118"/>
          <p:cNvSpPr txBox="1"/>
          <p:nvPr>
            <p:ph type="title"/>
          </p:nvPr>
        </p:nvSpPr>
        <p:spPr>
          <a:xfrm>
            <a:off x="377967" y="2411633"/>
            <a:ext cx="5369100" cy="42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plt.grid(axis = </a:t>
            </a:r>
            <a:r>
              <a:rPr lang="en-GB" sz="2400">
                <a:solidFill>
                  <a:srgbClr val="008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'x'</a:t>
            </a:r>
            <a:r>
              <a:rPr lang="en-GB" sz="2400">
                <a:solidFill>
                  <a:srgbClr val="000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00">
              <a:solidFill>
                <a:srgbClr val="000000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1" name="Google Shape;311;g38d4bc3a9d2_1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400" y="1278000"/>
            <a:ext cx="7439966" cy="55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8d4bc3a9d2_1_124"/>
          <p:cNvSpPr txBox="1"/>
          <p:nvPr>
            <p:ph type="title"/>
          </p:nvPr>
        </p:nvSpPr>
        <p:spPr>
          <a:xfrm>
            <a:off x="377967" y="377967"/>
            <a:ext cx="3767700" cy="604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Specify Axis</a:t>
            </a:r>
            <a:endParaRPr/>
          </a:p>
        </p:txBody>
      </p:sp>
      <p:sp>
        <p:nvSpPr>
          <p:cNvPr id="317" name="Google Shape;317;g38d4bc3a9d2_1_124"/>
          <p:cNvSpPr txBox="1"/>
          <p:nvPr>
            <p:ph type="title"/>
          </p:nvPr>
        </p:nvSpPr>
        <p:spPr>
          <a:xfrm>
            <a:off x="377967" y="2411633"/>
            <a:ext cx="5369100" cy="4202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000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plt.grid(axis = </a:t>
            </a:r>
            <a:r>
              <a:rPr lang="en-GB" sz="2400">
                <a:solidFill>
                  <a:srgbClr val="008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'y'</a:t>
            </a:r>
            <a:r>
              <a:rPr lang="en-GB" sz="2400">
                <a:solidFill>
                  <a:srgbClr val="000000"/>
                </a:solidFill>
                <a:highlight>
                  <a:srgbClr val="FAFAFA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2400">
              <a:solidFill>
                <a:srgbClr val="000000"/>
              </a:solidFill>
              <a:highlight>
                <a:srgbClr val="FAFAFA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8" name="Google Shape;318;g38d4bc3a9d2_1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333" y="1322968"/>
            <a:ext cx="7380034" cy="5535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8d4bc3a9d2_1_130"/>
          <p:cNvSpPr txBox="1"/>
          <p:nvPr>
            <p:ph type="title"/>
          </p:nvPr>
        </p:nvSpPr>
        <p:spPr>
          <a:xfrm>
            <a:off x="377967" y="377967"/>
            <a:ext cx="6886500" cy="145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can matplotlib plot?</a:t>
            </a:r>
            <a:endParaRPr/>
          </a:p>
        </p:txBody>
      </p:sp>
      <p:graphicFrame>
        <p:nvGraphicFramePr>
          <p:cNvPr id="324" name="Google Shape;324;g38d4bc3a9d2_1_130"/>
          <p:cNvGraphicFramePr/>
          <p:nvPr/>
        </p:nvGraphicFramePr>
        <p:xfrm>
          <a:off x="377967" y="134823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{78356BBA-56E3-4A34-B78E-5A3B61BCEB2D}</a:tableStyleId>
              </a:tblPr>
              <a:tblGrid>
                <a:gridCol w="3468475"/>
                <a:gridCol w="3468475"/>
              </a:tblGrid>
              <a:tr h="678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/>
                        <a:t>Line Plot</a:t>
                      </a:r>
                      <a:endParaRPr sz="2100"/>
                    </a:p>
                  </a:txBody>
                  <a:tcPr marT="25400" marB="25400" marR="38100" marL="38100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70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plt.plot()</a:t>
                      </a:r>
                      <a:endParaRPr sz="2100"/>
                    </a:p>
                  </a:txBody>
                  <a:tcPr marT="25400" marB="25400" marR="38100" marL="38100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8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/>
                        <a:t>Scatter Plot</a:t>
                      </a:r>
                      <a:endParaRPr sz="2100"/>
                    </a:p>
                  </a:txBody>
                  <a:tcPr marT="25400" marB="25400" marR="38100" marL="38100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70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plt.scatter()</a:t>
                      </a:r>
                      <a:endParaRPr sz="2100"/>
                    </a:p>
                  </a:txBody>
                  <a:tcPr marT="25400" marB="25400" marR="38100" marL="38100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8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/>
                        <a:t>Bar Chart</a:t>
                      </a:r>
                      <a:endParaRPr sz="2100"/>
                    </a:p>
                  </a:txBody>
                  <a:tcPr marT="25400" marB="25400" marR="38100" marL="38100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70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plt.bar()</a:t>
                      </a:r>
                      <a:endParaRPr sz="2100"/>
                    </a:p>
                  </a:txBody>
                  <a:tcPr marT="25400" marB="25400" marR="38100" marL="38100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8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/>
                        <a:t>Histogram</a:t>
                      </a:r>
                      <a:endParaRPr sz="2100"/>
                    </a:p>
                  </a:txBody>
                  <a:tcPr marT="25400" marB="25400" marR="38100" marL="38100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70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plt.hist()</a:t>
                      </a:r>
                      <a:endParaRPr sz="2100"/>
                    </a:p>
                  </a:txBody>
                  <a:tcPr marT="25400" marB="25400" marR="38100" marL="38100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787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/>
                        <a:t>Box Plot</a:t>
                      </a:r>
                      <a:endParaRPr sz="2100"/>
                    </a:p>
                  </a:txBody>
                  <a:tcPr marT="25400" marB="25400" marR="38100" marL="38100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70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plt.boxplot()</a:t>
                      </a:r>
                      <a:endParaRPr sz="2100"/>
                    </a:p>
                  </a:txBody>
                  <a:tcPr marT="25400" marB="25400" marR="38100" marL="38100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8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100"/>
                        <a:t>Advanced</a:t>
                      </a:r>
                      <a:endParaRPr sz="2100"/>
                    </a:p>
                  </a:txBody>
                  <a:tcPr marT="25400" marB="25400" marR="38100" marL="38100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8900" marR="8890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70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plt.figure(),</a:t>
                      </a:r>
                      <a:endParaRPr sz="2700">
                        <a:solidFill>
                          <a:srgbClr val="21212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88900" marR="88900" rtl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700">
                          <a:solidFill>
                            <a:srgbClr val="21212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plt.subplots()</a:t>
                      </a:r>
                      <a:endParaRPr sz="2700">
                        <a:solidFill>
                          <a:srgbClr val="212121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25400" marB="25400" marR="121900" marL="121900" anchor="b">
                    <a:lnL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8d4bc3a9d2_1_135"/>
          <p:cNvSpPr txBox="1"/>
          <p:nvPr>
            <p:ph type="title"/>
          </p:nvPr>
        </p:nvSpPr>
        <p:spPr>
          <a:xfrm>
            <a:off x="377967" y="377967"/>
            <a:ext cx="6886500" cy="145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real life examples!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8c8f7b3040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Get into Teams!</a:t>
            </a:r>
            <a:endParaRPr/>
          </a:p>
        </p:txBody>
      </p:sp>
      <p:sp>
        <p:nvSpPr>
          <p:cNvPr id="336" name="Google Shape;336;g38c8f7b3040_0_0"/>
          <p:cNvSpPr txBox="1"/>
          <p:nvPr>
            <p:ph idx="1" type="body"/>
          </p:nvPr>
        </p:nvSpPr>
        <p:spPr>
          <a:xfrm>
            <a:off x="885800" y="181527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Open the spreadsheet from the QR link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Pick a row and Enter your Team name + Your names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Get into teams of 3 people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Come up if you can’t find a team! We will group you up.</a:t>
            </a:r>
            <a:endParaRPr/>
          </a:p>
        </p:txBody>
      </p:sp>
      <p:grpSp>
        <p:nvGrpSpPr>
          <p:cNvPr id="337" name="Google Shape;337;g38c8f7b3040_0_0"/>
          <p:cNvGrpSpPr/>
          <p:nvPr/>
        </p:nvGrpSpPr>
        <p:grpSpPr>
          <a:xfrm>
            <a:off x="4" y="-6"/>
            <a:ext cx="12287192" cy="564606"/>
            <a:chOff x="-91203" y="1998365"/>
            <a:chExt cx="11786276" cy="831771"/>
          </a:xfrm>
        </p:grpSpPr>
        <p:sp>
          <p:nvSpPr>
            <p:cNvPr id="338" name="Google Shape;338;g38c8f7b3040_0_0"/>
            <p:cNvSpPr/>
            <p:nvPr/>
          </p:nvSpPr>
          <p:spPr>
            <a:xfrm rot="5400000">
              <a:off x="11150573" y="2235665"/>
              <a:ext cx="781800" cy="30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g38c8f7b3040_0_0"/>
            <p:cNvSpPr/>
            <p:nvPr/>
          </p:nvSpPr>
          <p:spPr>
            <a:xfrm rot="10800000">
              <a:off x="-91203" y="1998836"/>
              <a:ext cx="11545800" cy="831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0" name="Google Shape;340;g38c8f7b304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100" y="3482100"/>
            <a:ext cx="2557175" cy="25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38c8f7b304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2000" y="3482098"/>
            <a:ext cx="2557174" cy="255717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38c8f7b3040_0_0"/>
          <p:cNvSpPr txBox="1"/>
          <p:nvPr/>
        </p:nvSpPr>
        <p:spPr>
          <a:xfrm>
            <a:off x="190025" y="5930175"/>
            <a:ext cx="120972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u="sng">
                <a:solidFill>
                  <a:schemeClr val="hlink"/>
                </a:solidFill>
                <a:hlinkClick r:id="rId5"/>
              </a:rPr>
              <a:t>https://docs.google.com/spreadsheets/d/1HNIhKU8CkD-5e0b14W2KVPZ2ltB7bTK2hT_NKgNyQxI/edit?usp=drivesdk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8d3be944b8_0_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Kaggle Feedback </a:t>
            </a:r>
            <a:endParaRPr/>
          </a:p>
        </p:txBody>
      </p:sp>
      <p:sp>
        <p:nvSpPr>
          <p:cNvPr id="349" name="Google Shape;349;g38d3be944b8_0_3"/>
          <p:cNvSpPr txBox="1"/>
          <p:nvPr>
            <p:ph idx="1" type="body"/>
          </p:nvPr>
        </p:nvSpPr>
        <p:spPr>
          <a:xfrm>
            <a:off x="2447900" y="1875925"/>
            <a:ext cx="6645900" cy="801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https://forms.gle/QL4hqfEHYjAZZGiV9</a:t>
            </a:r>
            <a:endParaRPr/>
          </a:p>
        </p:txBody>
      </p:sp>
      <p:pic>
        <p:nvPicPr>
          <p:cNvPr id="350" name="Google Shape;350;g38d3be944b8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7900" y="2610150"/>
            <a:ext cx="6890622" cy="387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g38b09fb9dfe_0_163"/>
          <p:cNvGrpSpPr/>
          <p:nvPr/>
        </p:nvGrpSpPr>
        <p:grpSpPr>
          <a:xfrm>
            <a:off x="0" y="1442069"/>
            <a:ext cx="12326614" cy="497466"/>
            <a:chOff x="-7" y="1998365"/>
            <a:chExt cx="11695080" cy="782179"/>
          </a:xfrm>
        </p:grpSpPr>
        <p:sp>
          <p:nvSpPr>
            <p:cNvPr id="115" name="Google Shape;115;g38b09fb9dfe_0_163"/>
            <p:cNvSpPr/>
            <p:nvPr/>
          </p:nvSpPr>
          <p:spPr>
            <a:xfrm rot="5400000">
              <a:off x="11150573" y="2235665"/>
              <a:ext cx="781800" cy="30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g38b09fb9dfe_0_163"/>
            <p:cNvSpPr/>
            <p:nvPr/>
          </p:nvSpPr>
          <p:spPr>
            <a:xfrm rot="10800000">
              <a:off x="-7" y="1998744"/>
              <a:ext cx="11454600" cy="781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7" name="Google Shape;117;g38b09fb9dfe_0_163"/>
          <p:cNvSpPr txBox="1"/>
          <p:nvPr>
            <p:ph type="title"/>
          </p:nvPr>
        </p:nvSpPr>
        <p:spPr>
          <a:xfrm>
            <a:off x="202525" y="244875"/>
            <a:ext cx="11875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Downloading Anaconda and Jupyter notebook</a:t>
            </a:r>
            <a:endParaRPr/>
          </a:p>
        </p:txBody>
      </p:sp>
      <p:pic>
        <p:nvPicPr>
          <p:cNvPr id="118" name="Google Shape;118;g38b09fb9dfe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502" y="1442075"/>
            <a:ext cx="9502324" cy="512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g38b09fb9dfe_0_174"/>
          <p:cNvGrpSpPr/>
          <p:nvPr/>
        </p:nvGrpSpPr>
        <p:grpSpPr>
          <a:xfrm>
            <a:off x="0" y="1442069"/>
            <a:ext cx="12326614" cy="497466"/>
            <a:chOff x="-7" y="1998365"/>
            <a:chExt cx="11695080" cy="782179"/>
          </a:xfrm>
        </p:grpSpPr>
        <p:sp>
          <p:nvSpPr>
            <p:cNvPr id="125" name="Google Shape;125;g38b09fb9dfe_0_174"/>
            <p:cNvSpPr/>
            <p:nvPr/>
          </p:nvSpPr>
          <p:spPr>
            <a:xfrm rot="5400000">
              <a:off x="11150573" y="2235665"/>
              <a:ext cx="781800" cy="30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g38b09fb9dfe_0_174"/>
            <p:cNvSpPr/>
            <p:nvPr/>
          </p:nvSpPr>
          <p:spPr>
            <a:xfrm rot="10800000">
              <a:off x="-7" y="1998744"/>
              <a:ext cx="11454600" cy="781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" name="Google Shape;127;g38b09fb9dfe_0_174"/>
          <p:cNvSpPr txBox="1"/>
          <p:nvPr>
            <p:ph type="title"/>
          </p:nvPr>
        </p:nvSpPr>
        <p:spPr>
          <a:xfrm>
            <a:off x="202525" y="244875"/>
            <a:ext cx="118758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Downloading Anaconda and Jupyter notebook</a:t>
            </a:r>
            <a:endParaRPr/>
          </a:p>
        </p:txBody>
      </p:sp>
      <p:pic>
        <p:nvPicPr>
          <p:cNvPr id="128" name="Google Shape;128;g38b09fb9dfe_0_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913" y="1570575"/>
            <a:ext cx="9448176" cy="50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8b09fb9dfe_0_11"/>
          <p:cNvSpPr txBox="1"/>
          <p:nvPr>
            <p:ph type="title"/>
          </p:nvPr>
        </p:nvSpPr>
        <p:spPr>
          <a:xfrm>
            <a:off x="452550" y="18067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Pandas </a:t>
            </a:r>
            <a:endParaRPr/>
          </a:p>
        </p:txBody>
      </p:sp>
      <p:grpSp>
        <p:nvGrpSpPr>
          <p:cNvPr id="135" name="Google Shape;135;g38b09fb9dfe_0_11"/>
          <p:cNvGrpSpPr/>
          <p:nvPr/>
        </p:nvGrpSpPr>
        <p:grpSpPr>
          <a:xfrm>
            <a:off x="-75" y="-124"/>
            <a:ext cx="12917216" cy="447172"/>
            <a:chOff x="-7" y="1998365"/>
            <a:chExt cx="11695080" cy="782179"/>
          </a:xfrm>
        </p:grpSpPr>
        <p:sp>
          <p:nvSpPr>
            <p:cNvPr id="136" name="Google Shape;136;g38b09fb9dfe_0_11"/>
            <p:cNvSpPr/>
            <p:nvPr/>
          </p:nvSpPr>
          <p:spPr>
            <a:xfrm rot="5400000">
              <a:off x="11150573" y="2235665"/>
              <a:ext cx="781800" cy="30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g38b09fb9dfe_0_11"/>
            <p:cNvSpPr/>
            <p:nvPr/>
          </p:nvSpPr>
          <p:spPr>
            <a:xfrm rot="10800000">
              <a:off x="-7" y="1998744"/>
              <a:ext cx="11454600" cy="781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" name="Google Shape;138;g38b09fb9dfe_0_11"/>
          <p:cNvSpPr txBox="1"/>
          <p:nvPr/>
        </p:nvSpPr>
        <p:spPr>
          <a:xfrm>
            <a:off x="452550" y="1603800"/>
            <a:ext cx="9680700" cy="53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GB" sz="2300">
                <a:solidFill>
                  <a:schemeClr val="dk1"/>
                </a:solidFill>
              </a:rPr>
              <a:t>Library in python - lets you work with tabular data (like excel/ google sheets) </a:t>
            </a:r>
            <a:endParaRPr sz="2300">
              <a:solidFill>
                <a:schemeClr val="dk1"/>
              </a:solidFill>
            </a:endParaRPr>
          </a:p>
          <a:p>
            <a:pPr indent="-3746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-"/>
            </a:pPr>
            <a:r>
              <a:rPr lang="en-GB" sz="2300">
                <a:solidFill>
                  <a:schemeClr val="dk1"/>
                </a:solidFill>
              </a:rPr>
              <a:t>Python = general purpose language you use to communicate with the computer like English is for people 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300">
                <a:solidFill>
                  <a:schemeClr val="dk1"/>
                </a:solidFill>
              </a:rPr>
              <a:t>Analogy:</a:t>
            </a:r>
            <a:endParaRPr sz="2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32">
                <a:solidFill>
                  <a:schemeClr val="dk1"/>
                </a:solidFill>
              </a:rPr>
              <a:t>Python</a:t>
            </a:r>
            <a:r>
              <a:rPr lang="en-GB" sz="2432">
                <a:solidFill>
                  <a:schemeClr val="dk1"/>
                </a:solidFill>
              </a:rPr>
              <a:t> = the kitchen</a:t>
            </a:r>
            <a:endParaRPr sz="2432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432">
                <a:solidFill>
                  <a:schemeClr val="dk1"/>
                </a:solidFill>
              </a:rPr>
              <a:t>Pandas</a:t>
            </a:r>
            <a:r>
              <a:rPr lang="en-GB" sz="2432">
                <a:solidFill>
                  <a:schemeClr val="dk1"/>
                </a:solidFill>
              </a:rPr>
              <a:t> = a tool like a set of knives, spoons, and cutting boards that make chopping, slicing, and preparing ingredients (data) much easier</a:t>
            </a:r>
            <a:endParaRPr sz="3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</p:txBody>
      </p:sp>
      <p:pic>
        <p:nvPicPr>
          <p:cNvPr id="139" name="Google Shape;139;g38b09fb9dfe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7225" y="2805925"/>
            <a:ext cx="2507800" cy="25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38b09fb9dfe_0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33250" y="882650"/>
            <a:ext cx="2041475" cy="20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8c47165461_1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Pandas Concepts </a:t>
            </a:r>
            <a:endParaRPr/>
          </a:p>
        </p:txBody>
      </p:sp>
      <p:sp>
        <p:nvSpPr>
          <p:cNvPr id="147" name="Google Shape;147;g38c47165461_1_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Series = column in a table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Dataframe = 2D data structure like a table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" name="Google Shape;148;g38c47165461_1_0"/>
          <p:cNvGrpSpPr/>
          <p:nvPr/>
        </p:nvGrpSpPr>
        <p:grpSpPr>
          <a:xfrm>
            <a:off x="-75" y="-124"/>
            <a:ext cx="12917216" cy="447172"/>
            <a:chOff x="-7" y="1998365"/>
            <a:chExt cx="11695080" cy="782179"/>
          </a:xfrm>
        </p:grpSpPr>
        <p:sp>
          <p:nvSpPr>
            <p:cNvPr id="149" name="Google Shape;149;g38c47165461_1_0"/>
            <p:cNvSpPr/>
            <p:nvPr/>
          </p:nvSpPr>
          <p:spPr>
            <a:xfrm rot="5400000">
              <a:off x="11150573" y="2235665"/>
              <a:ext cx="781800" cy="30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g38c47165461_1_0"/>
            <p:cNvSpPr/>
            <p:nvPr/>
          </p:nvSpPr>
          <p:spPr>
            <a:xfrm rot="10800000">
              <a:off x="-7" y="1998744"/>
              <a:ext cx="11454600" cy="781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1" name="Google Shape;151;g38c47165461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9449" y="3031824"/>
            <a:ext cx="7542325" cy="346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8c47165461_1_1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Pandas Syntax Basics </a:t>
            </a:r>
            <a:endParaRPr/>
          </a:p>
        </p:txBody>
      </p:sp>
      <p:sp>
        <p:nvSpPr>
          <p:cNvPr id="158" name="Google Shape;158;g38c47165461_1_1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highlight>
                  <a:srgbClr val="FFFFFF"/>
                </a:highlight>
              </a:rPr>
              <a:t>Has functions for analyzing, cleaning, exploring, and manipulating data.</a:t>
            </a:r>
            <a:endParaRPr sz="2400"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highlight>
                  <a:srgbClr val="FFFFFF"/>
                </a:highlight>
              </a:rPr>
              <a:t>Import pandas = imports the library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highlight>
                  <a:srgbClr val="FFFFFF"/>
                </a:highlight>
              </a:rPr>
              <a:t>pd.read_csv() = reads in file 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highlight>
                  <a:srgbClr val="FFFFFF"/>
                </a:highlight>
              </a:rPr>
              <a:t> pd.Dataframe() = convert to pandas data structure 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highlight>
                  <a:srgbClr val="FFFFFF"/>
                </a:highlight>
              </a:rPr>
              <a:t>df[‘columnName’] = returns the column</a:t>
            </a:r>
            <a:endParaRPr sz="2400">
              <a:highlight>
                <a:srgbClr val="FFFFFF"/>
              </a:highlight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highlight>
                  <a:schemeClr val="lt1"/>
                </a:highlight>
              </a:rPr>
              <a:t>df[‘columnName’].mean() = return mean of the column</a:t>
            </a:r>
            <a:endParaRPr sz="24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9" name="Google Shape;159;g38c47165461_1_10"/>
          <p:cNvGrpSpPr/>
          <p:nvPr/>
        </p:nvGrpSpPr>
        <p:grpSpPr>
          <a:xfrm>
            <a:off x="-75" y="-124"/>
            <a:ext cx="12917216" cy="447172"/>
            <a:chOff x="-7" y="1998365"/>
            <a:chExt cx="11695080" cy="782179"/>
          </a:xfrm>
        </p:grpSpPr>
        <p:sp>
          <p:nvSpPr>
            <p:cNvPr id="160" name="Google Shape;160;g38c47165461_1_10"/>
            <p:cNvSpPr/>
            <p:nvPr/>
          </p:nvSpPr>
          <p:spPr>
            <a:xfrm rot="5400000">
              <a:off x="11150573" y="2235665"/>
              <a:ext cx="781800" cy="30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g38c47165461_1_10"/>
            <p:cNvSpPr/>
            <p:nvPr/>
          </p:nvSpPr>
          <p:spPr>
            <a:xfrm rot="10800000">
              <a:off x="-7" y="1998744"/>
              <a:ext cx="11454600" cy="781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2" name="Google Shape;162;g38c47165461_1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4600" y="4479650"/>
            <a:ext cx="3935376" cy="221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8b09fb9dfe_0_0"/>
          <p:cNvSpPr/>
          <p:nvPr/>
        </p:nvSpPr>
        <p:spPr>
          <a:xfrm>
            <a:off x="0" y="0"/>
            <a:ext cx="12192000" cy="685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38b09fb9dfe_0_0"/>
          <p:cNvSpPr txBox="1"/>
          <p:nvPr>
            <p:ph type="title"/>
          </p:nvPr>
        </p:nvSpPr>
        <p:spPr>
          <a:xfrm>
            <a:off x="569413" y="386930"/>
            <a:ext cx="92367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Play"/>
              <a:buNone/>
            </a:pPr>
            <a:r>
              <a:rPr lang="en-GB" sz="5400"/>
              <a:t>Recap: </a:t>
            </a:r>
            <a:r>
              <a:rPr lang="en-GB" sz="5400"/>
              <a:t>Playground Series</a:t>
            </a:r>
            <a:endParaRPr/>
          </a:p>
        </p:txBody>
      </p:sp>
      <p:sp>
        <p:nvSpPr>
          <p:cNvPr id="169" name="Google Shape;169;g38b09fb9dfe_0_0"/>
          <p:cNvSpPr txBox="1"/>
          <p:nvPr>
            <p:ph idx="1" type="body"/>
          </p:nvPr>
        </p:nvSpPr>
        <p:spPr>
          <a:xfrm>
            <a:off x="708125" y="5847675"/>
            <a:ext cx="10143600" cy="98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Link to dataset: </a:t>
            </a:r>
            <a:r>
              <a:rPr lang="en-GB" sz="1800" u="sng">
                <a:solidFill>
                  <a:srgbClr val="0097A7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https://www.kaggle.com/competitions/playground-series-s5e10/overview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595959"/>
                </a:solidFill>
              </a:rPr>
              <a:t>Due: October 31 2025 </a:t>
            </a:r>
            <a:r>
              <a:rPr lang="en-GB" sz="1050">
                <a:solidFill>
                  <a:srgbClr val="3C4043"/>
                </a:solidFill>
                <a:highlight>
                  <a:schemeClr val="lt1"/>
                </a:highlight>
              </a:rPr>
              <a:t>11:59 PM UTC</a:t>
            </a:r>
            <a:endParaRPr sz="1800">
              <a:solidFill>
                <a:srgbClr val="595959"/>
              </a:solidFill>
            </a:endParaRPr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grpSp>
        <p:nvGrpSpPr>
          <p:cNvPr id="170" name="Google Shape;170;g38b09fb9dfe_0_0"/>
          <p:cNvGrpSpPr/>
          <p:nvPr/>
        </p:nvGrpSpPr>
        <p:grpSpPr>
          <a:xfrm>
            <a:off x="0" y="1886100"/>
            <a:ext cx="12192121" cy="782179"/>
            <a:chOff x="-7" y="1998365"/>
            <a:chExt cx="11695080" cy="782179"/>
          </a:xfrm>
        </p:grpSpPr>
        <p:sp>
          <p:nvSpPr>
            <p:cNvPr id="171" name="Google Shape;171;g38b09fb9dfe_0_0"/>
            <p:cNvSpPr/>
            <p:nvPr/>
          </p:nvSpPr>
          <p:spPr>
            <a:xfrm rot="5400000">
              <a:off x="11150573" y="2235665"/>
              <a:ext cx="781800" cy="30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38b09fb9dfe_0_0"/>
            <p:cNvSpPr/>
            <p:nvPr/>
          </p:nvSpPr>
          <p:spPr>
            <a:xfrm rot="10800000">
              <a:off x="-7" y="1998744"/>
              <a:ext cx="11454600" cy="781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3" name="Google Shape;173;g38b09fb9df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9700" y="2128875"/>
            <a:ext cx="6665273" cy="36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89aa233030_0_26"/>
          <p:cNvSpPr txBox="1"/>
          <p:nvPr>
            <p:ph type="title"/>
          </p:nvPr>
        </p:nvSpPr>
        <p:spPr>
          <a:xfrm>
            <a:off x="698650" y="18802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GB"/>
              <a:t>Part 2: Hands on Tutorial</a:t>
            </a:r>
            <a:endParaRPr/>
          </a:p>
        </p:txBody>
      </p:sp>
      <p:pic>
        <p:nvPicPr>
          <p:cNvPr id="180" name="Google Shape;180;g389aa233030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950" y="3023025"/>
            <a:ext cx="4889026" cy="3347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g389aa233030_0_26"/>
          <p:cNvGrpSpPr/>
          <p:nvPr/>
        </p:nvGrpSpPr>
        <p:grpSpPr>
          <a:xfrm>
            <a:off x="-75" y="-42"/>
            <a:ext cx="12192121" cy="832786"/>
            <a:chOff x="-7" y="1998365"/>
            <a:chExt cx="11695080" cy="782179"/>
          </a:xfrm>
        </p:grpSpPr>
        <p:sp>
          <p:nvSpPr>
            <p:cNvPr id="182" name="Google Shape;182;g389aa233030_0_26"/>
            <p:cNvSpPr/>
            <p:nvPr/>
          </p:nvSpPr>
          <p:spPr>
            <a:xfrm rot="5400000">
              <a:off x="11150573" y="2235665"/>
              <a:ext cx="781800" cy="307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389aa233030_0_26"/>
            <p:cNvSpPr/>
            <p:nvPr/>
          </p:nvSpPr>
          <p:spPr>
            <a:xfrm rot="10800000">
              <a:off x="-7" y="1998744"/>
              <a:ext cx="11454600" cy="7818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Quarterly business review">
  <a:themeElements>
    <a:clrScheme name="Simple Light">
      <a:dk1>
        <a:srgbClr val="131313"/>
      </a:dk1>
      <a:lt1>
        <a:srgbClr val="FAFAFA"/>
      </a:lt1>
      <a:dk2>
        <a:srgbClr val="B5B5B7"/>
      </a:dk2>
      <a:lt2>
        <a:srgbClr val="EAE1E2"/>
      </a:lt2>
      <a:accent1>
        <a:srgbClr val="7D57AE"/>
      </a:accent1>
      <a:accent2>
        <a:srgbClr val="E8C8C7"/>
      </a:accent2>
      <a:accent3>
        <a:srgbClr val="2F5C7C"/>
      </a:accent3>
      <a:accent4>
        <a:srgbClr val="DECEE8"/>
      </a:accent4>
      <a:accent5>
        <a:srgbClr val="B0BFDE"/>
      </a:accent5>
      <a:accent6>
        <a:srgbClr val="DDEAFB"/>
      </a:accent6>
      <a:hlink>
        <a:srgbClr val="2F5C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2025-10-07T15:30:25Z</dcterms:created>
  <dc:creator>Stefan Diaconu</dc:creator>
</cp:coreProperties>
</file>